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89" r:id="rId2"/>
    <p:sldId id="290" r:id="rId3"/>
    <p:sldId id="329" r:id="rId4"/>
    <p:sldId id="333" r:id="rId5"/>
    <p:sldId id="331" r:id="rId6"/>
    <p:sldId id="332" r:id="rId7"/>
    <p:sldId id="334" r:id="rId8"/>
    <p:sldId id="295" r:id="rId9"/>
  </p:sldIdLst>
  <p:sldSz cx="10799763" cy="7199313"/>
  <p:notesSz cx="6858000" cy="9144000"/>
  <p:embeddedFontLst>
    <p:embeddedFont>
      <p:font typeface="Neue Haas Grotesk Text Pro" panose="020B0504020202020204" pitchFamily="34" charset="0"/>
      <p:regular r:id="rId12"/>
      <p:bold r:id="rId13"/>
      <p:italic r:id="rId14"/>
      <p:boldItalic r:id="rId15"/>
    </p:embeddedFont>
    <p:embeddedFont>
      <p:font typeface="Nexa Extra Light" panose="00000200000000000000" pitchFamily="2" charset="0"/>
      <p:regular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535" userDrawn="1">
          <p15:clr>
            <a:srgbClr val="A4A3A4"/>
          </p15:clr>
        </p15:guide>
        <p15:guide id="2" pos="34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9C6D"/>
    <a:srgbClr val="3A3A3A"/>
    <a:srgbClr val="FFF4E4"/>
    <a:srgbClr val="194A68"/>
    <a:srgbClr val="BABABA"/>
    <a:srgbClr val="5287A8"/>
    <a:srgbClr val="156082"/>
    <a:srgbClr val="ACD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21" autoAdjust="0"/>
    <p:restoredTop sz="94689" autoAdjust="0"/>
  </p:normalViewPr>
  <p:slideViewPr>
    <p:cSldViewPr snapToGrid="0" showGuides="1">
      <p:cViewPr varScale="1">
        <p:scale>
          <a:sx n="83" d="100"/>
          <a:sy n="83" d="100"/>
        </p:scale>
        <p:origin x="149" y="67"/>
      </p:cViewPr>
      <p:guideLst>
        <p:guide orient="horz" pos="4535"/>
        <p:guide pos="34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97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0926212-3CAC-B939-B5E1-F1720D68DE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F175E92-FBFA-B728-C403-36369443AD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F376A-9283-4FA1-AAEC-4E7F5E2277A4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FEDE3-4DA1-9659-91C2-0C63D140D6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FF285-481C-7CFC-452F-986862EC9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FAD3FB-509D-4838-965A-63C043B5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61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AD36F-0D89-450E-ADCC-FBE6048D914F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52032-2AAE-417C-B2A0-2018F8FEA3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60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7765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1D2D-B8CC-D663-90AB-E2FC9EE6B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4CF9D5E4-7993-C999-3203-CC196D8B2B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3F5528E-C8E6-877E-E779-13FA3750FD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0077BD-F471-AC95-2007-4266EC6AD0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835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32380A-7A4F-8F4A-F6AE-570545EB9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E08CE436-03A2-9046-DBA2-6FACC4F713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9DC2A562-86D7-7EC4-F696-4EF0F01235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Exercícios: Quem é a mãe de Anitta?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Diga bem rápido: o nome de uma fruta e de uma ferramenta?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Diga bem rápido: um número de 1 a 100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Diga bem rápido: os três melhores restaurantes de Paris</a:t>
            </a:r>
          </a:p>
          <a:p>
            <a:r>
              <a:rPr lang="pt-BR" dirty="0"/>
              <a:t>Diga bem rápido: qual a cidade mais alta do Brasil?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60F95E9-A9F0-DBEE-F7DA-1337039769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9059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589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25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693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346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0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31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96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04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008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9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7964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1A3B27C-6660-F0F5-5858-B76F370503E5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71825A8-EDEE-8AB4-58FE-723AA781F46F}"/>
              </a:ext>
            </a:extLst>
          </p:cNvPr>
          <p:cNvSpPr/>
          <p:nvPr/>
        </p:nvSpPr>
        <p:spPr>
          <a:xfrm>
            <a:off x="6782762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671A5AF-9C47-1A8F-77D0-5E7644F89856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0DE8887-EB35-A655-475C-3E9CBC597C60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53BBB00-DCB2-9946-0747-F909308B7B7A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1E35F836-7E40-0FE4-8764-90D4A25805B6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5F34BD6-FBA0-C859-987E-840C46FBCF3A}"/>
              </a:ext>
            </a:extLst>
          </p:cNvPr>
          <p:cNvSpPr txBox="1"/>
          <p:nvPr/>
        </p:nvSpPr>
        <p:spPr>
          <a:xfrm>
            <a:off x="2163869" y="5000430"/>
            <a:ext cx="59456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	COMO </a:t>
            </a:r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TREINAR UM </a:t>
            </a:r>
            <a:r>
              <a:rPr lang="pt-BR" sz="48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LLM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6593667-8344-D095-5801-7A17A296B1D1}"/>
              </a:ext>
            </a:extLst>
          </p:cNvPr>
          <p:cNvSpPr txBox="1"/>
          <p:nvPr/>
        </p:nvSpPr>
        <p:spPr>
          <a:xfrm>
            <a:off x="2163869" y="6509188"/>
            <a:ext cx="6036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GEORGE MARMELSTEIN</a:t>
            </a:r>
          </a:p>
        </p:txBody>
      </p:sp>
    </p:spTree>
    <p:extLst>
      <p:ext uri="{BB962C8B-B14F-4D97-AF65-F5344CB8AC3E}">
        <p14:creationId xmlns:p14="http://schemas.microsoft.com/office/powerpoint/2010/main" val="3906768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7F91A-B0BF-6123-8CD2-388F580BB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241DC01E-8691-87FE-FE39-3711F419C305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BD2D9EE9-23BB-6D9E-BE66-3BC1981538F0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A30E2534-E81F-6279-19FF-A095EF68B06E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207A99E6-5767-C3DE-F7AA-D7D07C69F397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ECA5D342-94C7-74B8-E378-270926843555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72FF53-21D4-D58B-AEC3-6FD2777696A8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8142ABC-F946-4027-DB80-5D277866D007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146126E-257C-B607-F6D3-DC2C1CFCB6EE}"/>
              </a:ext>
            </a:extLst>
          </p:cNvPr>
          <p:cNvSpPr txBox="1"/>
          <p:nvPr/>
        </p:nvSpPr>
        <p:spPr>
          <a:xfrm>
            <a:off x="3276391" y="360600"/>
            <a:ext cx="4246981" cy="646331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6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DOIS “TREINOS”</a:t>
            </a:r>
          </a:p>
        </p:txBody>
      </p:sp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E10B6946-2697-32BB-7FF8-5F323F366611}"/>
              </a:ext>
            </a:extLst>
          </p:cNvPr>
          <p:cNvSpPr/>
          <p:nvPr/>
        </p:nvSpPr>
        <p:spPr>
          <a:xfrm>
            <a:off x="165385" y="1792729"/>
            <a:ext cx="4640090" cy="4695183"/>
          </a:xfrm>
          <a:prstGeom prst="flowChartAlternateProcess">
            <a:avLst/>
          </a:prstGeom>
          <a:blipFill>
            <a:blip r:embed="rId4"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2EF9081-C2F5-7E24-3ABC-6183999C03B2}"/>
              </a:ext>
            </a:extLst>
          </p:cNvPr>
          <p:cNvSpPr txBox="1"/>
          <p:nvPr/>
        </p:nvSpPr>
        <p:spPr>
          <a:xfrm>
            <a:off x="1107371" y="1164294"/>
            <a:ext cx="27115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PRÉ-TREINO</a:t>
            </a:r>
          </a:p>
        </p:txBody>
      </p:sp>
      <p:sp>
        <p:nvSpPr>
          <p:cNvPr id="11" name="Fluxograma: Processo Alternativo 10">
            <a:extLst>
              <a:ext uri="{FF2B5EF4-FFF2-40B4-BE49-F238E27FC236}">
                <a16:creationId xmlns:a16="http://schemas.microsoft.com/office/drawing/2014/main" id="{3A9CE011-2CF3-A64F-A710-38D853F64B87}"/>
              </a:ext>
            </a:extLst>
          </p:cNvPr>
          <p:cNvSpPr/>
          <p:nvPr/>
        </p:nvSpPr>
        <p:spPr>
          <a:xfrm>
            <a:off x="5778095" y="1721927"/>
            <a:ext cx="4640090" cy="4695183"/>
          </a:xfrm>
          <a:prstGeom prst="flowChartAlternateProcess">
            <a:avLst/>
          </a:prstGeom>
          <a:blipFill>
            <a:blip r:embed="rId5"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ACA36DE-F5F8-A67F-3B29-455C44932C9B}"/>
              </a:ext>
            </a:extLst>
          </p:cNvPr>
          <p:cNvSpPr txBox="1"/>
          <p:nvPr/>
        </p:nvSpPr>
        <p:spPr>
          <a:xfrm>
            <a:off x="6672574" y="1153447"/>
            <a:ext cx="27115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FINE-TUNNING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8CBD21D2-27EE-9418-7503-A9F0B14FC186}"/>
              </a:ext>
            </a:extLst>
          </p:cNvPr>
          <p:cNvSpPr txBox="1"/>
          <p:nvPr/>
        </p:nvSpPr>
        <p:spPr>
          <a:xfrm>
            <a:off x="524086" y="3193919"/>
            <a:ext cx="3922688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APRENDIZADO ATRAVÉS DE “LEITURA”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22EBC3B-ACDD-2913-E1F4-136C8DE612D9}"/>
              </a:ext>
            </a:extLst>
          </p:cNvPr>
          <p:cNvSpPr txBox="1"/>
          <p:nvPr/>
        </p:nvSpPr>
        <p:spPr>
          <a:xfrm>
            <a:off x="442448" y="3839428"/>
            <a:ext cx="3922688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noProof="0" dirty="0">
                <a:solidFill>
                  <a:srgbClr val="FFF4E4"/>
                </a:solidFill>
                <a:latin typeface="Nexa Extra Light" panose="00000200000000000000" pitchFamily="2" charset="0"/>
              </a:rPr>
              <a:t>PADRÕES DE LINGUAGEM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D253831-4D41-DF44-22A7-63326C17745F}"/>
              </a:ext>
            </a:extLst>
          </p:cNvPr>
          <p:cNvSpPr txBox="1"/>
          <p:nvPr/>
        </p:nvSpPr>
        <p:spPr>
          <a:xfrm>
            <a:off x="398586" y="4499524"/>
            <a:ext cx="3922688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noProof="0" dirty="0">
                <a:solidFill>
                  <a:srgbClr val="FFF4E4"/>
                </a:solidFill>
                <a:latin typeface="Nexa Extra Light" panose="00000200000000000000" pitchFamily="2" charset="0"/>
              </a:rPr>
              <a:t>APRENDE A PREVER O PRÓXIMO TOKEN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14B1946B-F7F4-7DF0-D700-3D0AB1E60542}"/>
              </a:ext>
            </a:extLst>
          </p:cNvPr>
          <p:cNvSpPr txBox="1"/>
          <p:nvPr/>
        </p:nvSpPr>
        <p:spPr>
          <a:xfrm>
            <a:off x="6193759" y="3229859"/>
            <a:ext cx="3922688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APRENDIZADO ATRAVÉS DE “QUESTÕES”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E008ADFB-07C0-A430-50E4-78B10DC8736B}"/>
              </a:ext>
            </a:extLst>
          </p:cNvPr>
          <p:cNvSpPr txBox="1"/>
          <p:nvPr/>
        </p:nvSpPr>
        <p:spPr>
          <a:xfrm>
            <a:off x="6112121" y="3875368"/>
            <a:ext cx="3922688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noProof="0" dirty="0">
                <a:solidFill>
                  <a:srgbClr val="FFF4E4"/>
                </a:solidFill>
                <a:latin typeface="Nexa Extra Light" panose="00000200000000000000" pitchFamily="2" charset="0"/>
              </a:rPr>
              <a:t>CORREÇÃO E FEEDBACK (RLHF)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3ED240A0-808E-1390-C7E4-078E27EAB6A9}"/>
              </a:ext>
            </a:extLst>
          </p:cNvPr>
          <p:cNvSpPr txBox="1"/>
          <p:nvPr/>
        </p:nvSpPr>
        <p:spPr>
          <a:xfrm>
            <a:off x="6068259" y="4535464"/>
            <a:ext cx="3922688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noProof="0" dirty="0">
                <a:solidFill>
                  <a:srgbClr val="FFF4E4"/>
                </a:solidFill>
                <a:latin typeface="Nexa Extra Light" panose="00000200000000000000" pitchFamily="2" charset="0"/>
              </a:rPr>
              <a:t>ESTRUTURA CONVERSACIONAL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6155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/>
      <p:bldP spid="11" grpId="0" animBg="1"/>
      <p:bldP spid="12" grpId="0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9F60EB-CC64-5AA4-A9C0-5AFB239BD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8C21CEF-7336-0348-EDA7-8FDB3FEE52BB}"/>
              </a:ext>
            </a:extLst>
          </p:cNvPr>
          <p:cNvSpPr/>
          <p:nvPr/>
        </p:nvSpPr>
        <p:spPr>
          <a:xfrm>
            <a:off x="0" y="-6892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4971D48-163A-BB5E-9C8D-04B97D5476AD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43C1E2E-9D6C-8C3F-121D-3DCA2396D24F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34BF9E1-1405-1926-6E67-C918E989B0DE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2730C70-FF43-2E8F-70DF-048B030A9548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C93A74D5-BC06-BFFC-4750-CF177B6F8A87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497F6D75-A270-7029-559A-445083E5733A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37B0C9B-ECD6-2FB5-A509-8FEB79676855}"/>
              </a:ext>
            </a:extLst>
          </p:cNvPr>
          <p:cNvSpPr txBox="1"/>
          <p:nvPr/>
        </p:nvSpPr>
        <p:spPr>
          <a:xfrm>
            <a:off x="230716" y="245331"/>
            <a:ext cx="6150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0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RECEITA PARA FAZER UM LLM (PRÉ-TREINO)</a:t>
            </a:r>
          </a:p>
        </p:txBody>
      </p:sp>
      <p:pic>
        <p:nvPicPr>
          <p:cNvPr id="29" name="Imagem 28">
            <a:extLst>
              <a:ext uri="{FF2B5EF4-FFF2-40B4-BE49-F238E27FC236}">
                <a16:creationId xmlns:a16="http://schemas.microsoft.com/office/drawing/2014/main" id="{BA0438BF-FE9F-3715-779C-5288255633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2680" y="1916609"/>
            <a:ext cx="2335584" cy="2328508"/>
          </a:xfrm>
          <a:prstGeom prst="rect">
            <a:avLst/>
          </a:prstGeom>
        </p:spPr>
      </p:pic>
      <p:sp>
        <p:nvSpPr>
          <p:cNvPr id="30" name="CaixaDeTexto 29">
            <a:extLst>
              <a:ext uri="{FF2B5EF4-FFF2-40B4-BE49-F238E27FC236}">
                <a16:creationId xmlns:a16="http://schemas.microsoft.com/office/drawing/2014/main" id="{03A9B097-B33F-D7CC-8F43-A59DAFFB3E2E}"/>
              </a:ext>
            </a:extLst>
          </p:cNvPr>
          <p:cNvSpPr txBox="1"/>
          <p:nvPr/>
        </p:nvSpPr>
        <p:spPr>
          <a:xfrm>
            <a:off x="165940" y="4336495"/>
            <a:ext cx="3015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CORPUS TEXTUAL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F5A5FCA-17A9-D76C-7750-C430B5CD24FA}"/>
              </a:ext>
            </a:extLst>
          </p:cNvPr>
          <p:cNvSpPr txBox="1"/>
          <p:nvPr/>
        </p:nvSpPr>
        <p:spPr>
          <a:xfrm>
            <a:off x="208591" y="4892101"/>
            <a:ext cx="2911226" cy="132343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Junte uma quantidade absurda de texto e transforme em tokens.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9996785-943F-006B-E4BC-294C78E42416}"/>
              </a:ext>
            </a:extLst>
          </p:cNvPr>
          <p:cNvSpPr txBox="1"/>
          <p:nvPr/>
        </p:nvSpPr>
        <p:spPr>
          <a:xfrm>
            <a:off x="7144968" y="4288838"/>
            <a:ext cx="3807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REDE NEURAL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BD6401B8-BF10-3E3C-43EB-F3CE16B83B56}"/>
              </a:ext>
            </a:extLst>
          </p:cNvPr>
          <p:cNvSpPr txBox="1"/>
          <p:nvPr/>
        </p:nvSpPr>
        <p:spPr>
          <a:xfrm>
            <a:off x="4002078" y="4290489"/>
            <a:ext cx="3015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TREINAMENTO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1A055BD5-0033-64A8-4370-5BB3EF8E6362}"/>
              </a:ext>
            </a:extLst>
          </p:cNvPr>
          <p:cNvSpPr txBox="1"/>
          <p:nvPr/>
        </p:nvSpPr>
        <p:spPr>
          <a:xfrm>
            <a:off x="3599562" y="4867422"/>
            <a:ext cx="3575172" cy="1938992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Coloque tudo em uma máquina que </a:t>
            </a: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ajusta bilhões de parâmetros estatísticos até que eles consigam capturar os padrões de linguagem dos dados</a:t>
            </a:r>
            <a:r>
              <a:rPr lang="pt-BR" sz="20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.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C1ECAC51-AF8C-6CD8-8F00-4834725FA5AF}"/>
              </a:ext>
            </a:extLst>
          </p:cNvPr>
          <p:cNvSpPr txBox="1"/>
          <p:nvPr/>
        </p:nvSpPr>
        <p:spPr>
          <a:xfrm>
            <a:off x="7514778" y="4782635"/>
            <a:ext cx="3066596" cy="224676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O resultado é uma rede neural com bilhões de números que consegue gerar textos similares ao do treinamento. </a:t>
            </a:r>
            <a:r>
              <a:rPr lang="pt-BR" sz="2000" b="1" noProof="0" dirty="0">
                <a:solidFill>
                  <a:schemeClr val="bg1"/>
                </a:solidFill>
                <a:latin typeface="Nexa Extra Light" panose="00000200000000000000" pitchFamily="2" charset="0"/>
              </a:rPr>
              <a:t>Compressão com perda.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88715C2D-18DA-F91F-38AC-F7EDE7305F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98311" y="2121090"/>
            <a:ext cx="2023157" cy="2023157"/>
          </a:xfrm>
          <a:prstGeom prst="rect">
            <a:avLst/>
          </a:prstGeom>
        </p:spPr>
      </p:pic>
      <p:pic>
        <p:nvPicPr>
          <p:cNvPr id="51" name="Imagem 50">
            <a:extLst>
              <a:ext uri="{FF2B5EF4-FFF2-40B4-BE49-F238E27FC236}">
                <a16:creationId xmlns:a16="http://schemas.microsoft.com/office/drawing/2014/main" id="{34ED49C4-74AF-5475-106A-419A733DB1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41793" y="2561620"/>
            <a:ext cx="1440103" cy="144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23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 animBg="1"/>
      <p:bldP spid="34" grpId="0"/>
      <p:bldP spid="44" grpId="0"/>
      <p:bldP spid="45" grpId="0" animBg="1"/>
      <p:bldP spid="4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39CEAD-4529-1BFB-5C4E-3F429F332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7D282C8-B1A1-ACF2-95BB-8D2AD07883FF}"/>
              </a:ext>
            </a:extLst>
          </p:cNvPr>
          <p:cNvSpPr/>
          <p:nvPr/>
        </p:nvSpPr>
        <p:spPr>
          <a:xfrm>
            <a:off x="0" y="-6892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557D25A-0BCF-40DD-1776-C2B79CF44D69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FF647BDE-CB21-8B04-18F9-6B0AB5AB3442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DE35F11-F8B7-7FB9-5CE9-3A0B45157B89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C5C96C1F-1B9D-BA64-2F75-648E93544B4B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4DD3D8EF-DF1F-7849-AAF3-4B6409AE82D4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5F00E1D1-80D9-2DD6-ED02-E7CAE74393D2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4B4BB62-8037-70F5-F001-AFDB8E023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629" y="490114"/>
            <a:ext cx="8882503" cy="62053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678C1944-E902-2A46-AC2F-B9D376B2E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628" y="482438"/>
            <a:ext cx="8882503" cy="623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2154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79CDBD-E70C-0F7E-60AE-712C708EF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011D189-1516-401E-EEEB-4642459F58BE}"/>
              </a:ext>
            </a:extLst>
          </p:cNvPr>
          <p:cNvSpPr/>
          <p:nvPr/>
        </p:nvSpPr>
        <p:spPr>
          <a:xfrm>
            <a:off x="0" y="-1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22CDA395-64E5-C25E-3C01-3AC8FBB45352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E6AB8853-9E79-E25A-F4F4-A621019CB8B4}"/>
              </a:ext>
            </a:extLst>
          </p:cNvPr>
          <p:cNvSpPr/>
          <p:nvPr/>
        </p:nvSpPr>
        <p:spPr>
          <a:xfrm>
            <a:off x="6834689" y="1474955"/>
            <a:ext cx="860323" cy="322580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B6EFFB75-1B5B-5354-E2FA-F6042F0E0E4E}"/>
              </a:ext>
            </a:extLst>
          </p:cNvPr>
          <p:cNvSpPr/>
          <p:nvPr/>
        </p:nvSpPr>
        <p:spPr>
          <a:xfrm>
            <a:off x="7770351" y="1474954"/>
            <a:ext cx="860323" cy="506724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B71C19BB-FE2E-A0C4-0399-BF2586EEB7B0}"/>
              </a:ext>
            </a:extLst>
          </p:cNvPr>
          <p:cNvSpPr/>
          <p:nvPr/>
        </p:nvSpPr>
        <p:spPr>
          <a:xfrm>
            <a:off x="8757940" y="886120"/>
            <a:ext cx="834671" cy="464232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EEAA1D4E-FDA9-0826-A996-EDAD7DEDB1B4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47630F2E-3DC9-ED80-ABF3-409EE31E5FA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D36AD89-8C7F-8020-6B6B-97DADEF13EC3}"/>
              </a:ext>
            </a:extLst>
          </p:cNvPr>
          <p:cNvSpPr txBox="1"/>
          <p:nvPr/>
        </p:nvSpPr>
        <p:spPr>
          <a:xfrm>
            <a:off x="230716" y="245331"/>
            <a:ext cx="6150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0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RECEITA PARA FAZER UM LLM (FINE-TUNING)</a:t>
            </a:r>
          </a:p>
        </p:txBody>
      </p:sp>
      <p:pic>
        <p:nvPicPr>
          <p:cNvPr id="29" name="Imagem 28">
            <a:extLst>
              <a:ext uri="{FF2B5EF4-FFF2-40B4-BE49-F238E27FC236}">
                <a16:creationId xmlns:a16="http://schemas.microsoft.com/office/drawing/2014/main" id="{AD143F6C-D014-BFBB-693F-42FA9ADCA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3888" y="2362013"/>
            <a:ext cx="1830459" cy="1836793"/>
          </a:xfrm>
          <a:prstGeom prst="rect">
            <a:avLst/>
          </a:prstGeom>
        </p:spPr>
      </p:pic>
      <p:sp>
        <p:nvSpPr>
          <p:cNvPr id="30" name="CaixaDeTexto 29">
            <a:extLst>
              <a:ext uri="{FF2B5EF4-FFF2-40B4-BE49-F238E27FC236}">
                <a16:creationId xmlns:a16="http://schemas.microsoft.com/office/drawing/2014/main" id="{3A6AB7AE-F515-16B1-9E94-9B1FA25B7E1A}"/>
              </a:ext>
            </a:extLst>
          </p:cNvPr>
          <p:cNvSpPr txBox="1"/>
          <p:nvPr/>
        </p:nvSpPr>
        <p:spPr>
          <a:xfrm>
            <a:off x="165940" y="4336495"/>
            <a:ext cx="3015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PARÂMETROS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4C8F4C33-6BCF-A9F5-5768-D445B736AE06}"/>
              </a:ext>
            </a:extLst>
          </p:cNvPr>
          <p:cNvSpPr txBox="1"/>
          <p:nvPr/>
        </p:nvSpPr>
        <p:spPr>
          <a:xfrm>
            <a:off x="208591" y="4892101"/>
            <a:ext cx="2911226" cy="1015663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Pegue os parâmetros otimizados na fase de pré-treino.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5FB7CA9-A211-591E-9EAD-818D0E5C9131}"/>
              </a:ext>
            </a:extLst>
          </p:cNvPr>
          <p:cNvSpPr txBox="1"/>
          <p:nvPr/>
        </p:nvSpPr>
        <p:spPr>
          <a:xfrm>
            <a:off x="7000629" y="4295432"/>
            <a:ext cx="3807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ASSISTENTE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2102AFB7-922E-A7FD-F54A-53C9A569ADBB}"/>
              </a:ext>
            </a:extLst>
          </p:cNvPr>
          <p:cNvSpPr txBox="1"/>
          <p:nvPr/>
        </p:nvSpPr>
        <p:spPr>
          <a:xfrm>
            <a:off x="3819065" y="4317284"/>
            <a:ext cx="3015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AJUSTE FINO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B9C77674-BD5C-67C1-059B-02C6042FD2B1}"/>
              </a:ext>
            </a:extLst>
          </p:cNvPr>
          <p:cNvSpPr txBox="1"/>
          <p:nvPr/>
        </p:nvSpPr>
        <p:spPr>
          <a:xfrm>
            <a:off x="3599562" y="4867422"/>
            <a:ext cx="3575172" cy="1938992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Treine o modelo com exemplos de perguntas e respostas, conversas, interações, solicitações e forneça feedback positivo e negativo.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84D927E0-EACA-C34C-5BD0-554951EB3C25}"/>
              </a:ext>
            </a:extLst>
          </p:cNvPr>
          <p:cNvSpPr txBox="1"/>
          <p:nvPr/>
        </p:nvSpPr>
        <p:spPr>
          <a:xfrm>
            <a:off x="7174734" y="4778994"/>
            <a:ext cx="3472111" cy="224676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O resultado é um assistente que não só consegue gerar textos coerentes, mas agora sabe conversar, seguir instruções e se comportar de maneira segura.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7F5D8C0-CAB1-0F89-4C76-774B49D065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21174" y="1916609"/>
            <a:ext cx="2282197" cy="2282197"/>
          </a:xfrm>
          <a:prstGeom prst="rect">
            <a:avLst/>
          </a:prstGeom>
        </p:spPr>
      </p:pic>
      <p:pic>
        <p:nvPicPr>
          <p:cNvPr id="51" name="Imagem 50">
            <a:extLst>
              <a:ext uri="{FF2B5EF4-FFF2-40B4-BE49-F238E27FC236}">
                <a16:creationId xmlns:a16="http://schemas.microsoft.com/office/drawing/2014/main" id="{935F021E-C4F4-C2A9-96B0-0EE5FC14B8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42493" y="1649083"/>
            <a:ext cx="2363976" cy="236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658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 animBg="1"/>
      <p:bldP spid="34" grpId="0"/>
      <p:bldP spid="44" grpId="0"/>
      <p:bldP spid="45" grpId="0" animBg="1"/>
      <p:bldP spid="4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8A3794-C808-CA91-B716-8ECDDA701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A02461A2-474B-2F70-A2A4-272550370C0B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4BD823D6-2C17-C612-338C-5CE16E3B801C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2BCB08FB-0073-6BAC-F496-EE267825A524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F3FBACCA-2F9C-3EFE-83E1-F591B26F1934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F514E4BC-E909-A0B8-834C-ED42EAE003E0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1BDCF3A8-1EB7-93D2-E334-5E1B42487360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35E7B74-F8CF-019C-ED76-4C397E2045E8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35" name="Imagem 34">
            <a:extLst>
              <a:ext uri="{FF2B5EF4-FFF2-40B4-BE49-F238E27FC236}">
                <a16:creationId xmlns:a16="http://schemas.microsoft.com/office/drawing/2014/main" id="{41C7CD0F-422B-F427-3E29-59E6338305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8119" y="522289"/>
            <a:ext cx="5457825" cy="1771650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7A78D87B-E610-9AA5-8551-608CAE9F13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8120" y="2693557"/>
            <a:ext cx="5457825" cy="2124075"/>
          </a:xfrm>
          <a:prstGeom prst="rect">
            <a:avLst/>
          </a:prstGeom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B710976F-6537-1D2C-8438-8EF4609462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9980" y="5215236"/>
            <a:ext cx="5457825" cy="12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529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9F60EB-CC64-5AA4-A9C0-5AFB239BD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8C21CEF-7336-0348-EDA7-8FDB3FEE52BB}"/>
              </a:ext>
            </a:extLst>
          </p:cNvPr>
          <p:cNvSpPr/>
          <p:nvPr/>
        </p:nvSpPr>
        <p:spPr>
          <a:xfrm>
            <a:off x="0" y="-6892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4971D48-163A-BB5E-9C8D-04B97D5476AD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43C1E2E-9D6C-8C3F-121D-3DCA2396D24F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34BF9E1-1405-1926-6E67-C918E989B0DE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2730C70-FF43-2E8F-70DF-048B030A9548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C93A74D5-BC06-BFFC-4750-CF177B6F8A87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497F6D75-A270-7029-559A-445083E5733A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1" name="Imagem 20" descr="Imagem de vídeo game&#10;&#10;O conteúdo gerado por IA pode estar incorreto.">
            <a:extLst>
              <a:ext uri="{FF2B5EF4-FFF2-40B4-BE49-F238E27FC236}">
                <a16:creationId xmlns:a16="http://schemas.microsoft.com/office/drawing/2014/main" id="{BE388684-D6B1-1C1B-8184-8B2905BCD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9" r="27355"/>
          <a:stretch>
            <a:fillRect/>
          </a:stretch>
        </p:blipFill>
        <p:spPr>
          <a:xfrm>
            <a:off x="3170582" y="6892"/>
            <a:ext cx="4711147" cy="719931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37B0C9B-ECD6-2FB5-A509-8FEB79676855}"/>
              </a:ext>
            </a:extLst>
          </p:cNvPr>
          <p:cNvSpPr txBox="1"/>
          <p:nvPr/>
        </p:nvSpPr>
        <p:spPr>
          <a:xfrm>
            <a:off x="230716" y="245331"/>
            <a:ext cx="8187486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CARACTERÍSTICA DOS PARÂMETROS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CC523972-413A-BD70-F015-74CA926664E0}"/>
              </a:ext>
            </a:extLst>
          </p:cNvPr>
          <p:cNvSpPr txBox="1"/>
          <p:nvPr/>
        </p:nvSpPr>
        <p:spPr>
          <a:xfrm>
            <a:off x="3255003" y="6315949"/>
            <a:ext cx="4367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CONHECIMENTO PARAMÉTRICO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5441A14-6A96-97D3-AB5F-E2DFB542985A}"/>
              </a:ext>
            </a:extLst>
          </p:cNvPr>
          <p:cNvSpPr txBox="1"/>
          <p:nvPr/>
        </p:nvSpPr>
        <p:spPr>
          <a:xfrm>
            <a:off x="611283" y="2155747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PROBABILÍSTICO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7ADA94E-91B3-743C-656D-DD47766BBD7A}"/>
              </a:ext>
            </a:extLst>
          </p:cNvPr>
          <p:cNvSpPr txBox="1"/>
          <p:nvPr/>
        </p:nvSpPr>
        <p:spPr>
          <a:xfrm>
            <a:off x="611283" y="2734228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FREQUENTISTA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95E7941-1527-EA84-B048-DB655FA364B6}"/>
              </a:ext>
            </a:extLst>
          </p:cNvPr>
          <p:cNvSpPr txBox="1"/>
          <p:nvPr/>
        </p:nvSpPr>
        <p:spPr>
          <a:xfrm>
            <a:off x="611283" y="3368408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ESTÁTICO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3EF8CC43-F885-D92F-F97F-026ACB84C259}"/>
              </a:ext>
            </a:extLst>
          </p:cNvPr>
          <p:cNvSpPr txBox="1"/>
          <p:nvPr/>
        </p:nvSpPr>
        <p:spPr>
          <a:xfrm>
            <a:off x="611283" y="4016940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CONGELADO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D0B472DF-4C26-5248-02F9-E69A2BC30A54}"/>
              </a:ext>
            </a:extLst>
          </p:cNvPr>
          <p:cNvSpPr txBox="1"/>
          <p:nvPr/>
        </p:nvSpPr>
        <p:spPr>
          <a:xfrm>
            <a:off x="611283" y="4763358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DATADO (CUTOFF)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384B501-19A6-CC8D-3802-D16B8A043516}"/>
              </a:ext>
            </a:extLst>
          </p:cNvPr>
          <p:cNvSpPr txBox="1"/>
          <p:nvPr/>
        </p:nvSpPr>
        <p:spPr>
          <a:xfrm>
            <a:off x="8125073" y="2145944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VIESES</a:t>
            </a:r>
            <a:r>
              <a:rPr kumimoji="0" lang="pt-BR" sz="14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DE TREINO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C353AF7-F432-FC54-9A91-E85E9A243E9D}"/>
              </a:ext>
            </a:extLst>
          </p:cNvPr>
          <p:cNvSpPr txBox="1"/>
          <p:nvPr/>
        </p:nvSpPr>
        <p:spPr>
          <a:xfrm>
            <a:off x="8125073" y="2724425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BAJULADOR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87E431E-88A8-81FF-68B5-5D68D7DF3E2B}"/>
              </a:ext>
            </a:extLst>
          </p:cNvPr>
          <p:cNvSpPr txBox="1"/>
          <p:nvPr/>
        </p:nvSpPr>
        <p:spPr>
          <a:xfrm>
            <a:off x="8125073" y="3358605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PREVISÍVEL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6D7C49E-19DF-04E2-045F-E720B20C1479}"/>
              </a:ext>
            </a:extLst>
          </p:cNvPr>
          <p:cNvSpPr txBox="1"/>
          <p:nvPr/>
        </p:nvSpPr>
        <p:spPr>
          <a:xfrm>
            <a:off x="8125073" y="4007137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PASTEURIZADO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391F8FB-D20F-5A9C-E106-B6384E1ABB26}"/>
              </a:ext>
            </a:extLst>
          </p:cNvPr>
          <p:cNvSpPr txBox="1"/>
          <p:nvPr/>
        </p:nvSpPr>
        <p:spPr>
          <a:xfrm>
            <a:off x="8125073" y="4753555"/>
            <a:ext cx="2075197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ESTOCÁSTICO</a:t>
            </a:r>
          </a:p>
        </p:txBody>
      </p:sp>
    </p:spTree>
    <p:extLst>
      <p:ext uri="{BB962C8B-B14F-4D97-AF65-F5344CB8AC3E}">
        <p14:creationId xmlns:p14="http://schemas.microsoft.com/office/powerpoint/2010/main" val="3474729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2" grpId="0"/>
      <p:bldP spid="23" grpId="0" animBg="1"/>
      <p:bldP spid="24" grpId="0" animBg="1"/>
      <p:bldP spid="25" grpId="0" animBg="1"/>
      <p:bldP spid="26" grpId="0" animBg="1"/>
      <p:bldP spid="27" grpId="0" animBg="1"/>
      <p:bldP spid="2" grpId="0" animBg="1"/>
      <p:bldP spid="3" grpId="0" animBg="1"/>
      <p:bldP spid="4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7F1C5DE-FF90-70B1-6CFA-A2C34E0E2158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FA0649C-3216-91AD-48C7-3B88168D6560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EFE1030-C5D5-6909-F8AB-575C55C01F0D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BD4B52-F179-EA0D-29AC-1FA45BD4EFBF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D491601-27A4-A72E-8FB0-CC31EC7BFC9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97EF1DB-7A54-6AF0-EA19-F1DFBE734FA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6837A6C-C695-48A5-B025-1D4E27B7A5D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8EB70A4-ACD4-9A8E-D9F0-67471265B6CE}"/>
              </a:ext>
            </a:extLst>
          </p:cNvPr>
          <p:cNvSpPr txBox="1"/>
          <p:nvPr/>
        </p:nvSpPr>
        <p:spPr>
          <a:xfrm>
            <a:off x="570454" y="501539"/>
            <a:ext cx="818748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SÍNTESE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CB5B2BEB-2F5B-B845-D9C3-19917A0BAF38}"/>
              </a:ext>
            </a:extLst>
          </p:cNvPr>
          <p:cNvSpPr txBox="1"/>
          <p:nvPr/>
        </p:nvSpPr>
        <p:spPr>
          <a:xfrm>
            <a:off x="560603" y="1500277"/>
            <a:ext cx="7835252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PRÉ-TREINO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DE3546C-F080-5A97-5D43-8F2F0B924A1D}"/>
              </a:ext>
            </a:extLst>
          </p:cNvPr>
          <p:cNvSpPr txBox="1"/>
          <p:nvPr/>
        </p:nvSpPr>
        <p:spPr>
          <a:xfrm>
            <a:off x="560603" y="2125973"/>
            <a:ext cx="10010262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É a fase em que o modelo aprende a estrutura da linguagem através da leitura massiva de textos, desenvolvendo a capacidade de entender e gerar linguagem natural.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2D0F161-B020-79FF-E50E-0810FC4CDFD0}"/>
              </a:ext>
            </a:extLst>
          </p:cNvPr>
          <p:cNvSpPr txBox="1"/>
          <p:nvPr/>
        </p:nvSpPr>
        <p:spPr>
          <a:xfrm>
            <a:off x="595590" y="3415587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FINE-TUNING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1F036AF-18C2-FC4A-50E3-40CDBD32EDA7}"/>
              </a:ext>
            </a:extLst>
          </p:cNvPr>
          <p:cNvSpPr txBox="1"/>
          <p:nvPr/>
        </p:nvSpPr>
        <p:spPr>
          <a:xfrm>
            <a:off x="595590" y="3969258"/>
            <a:ext cx="10010262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É a fase em que o modelo já treinado aprende a estrutura conversacional e comportamentos específicos através de exemplos e feedback humano, transformando-se em assistente interativo.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008F714-2F39-4AD7-B143-9874BBD14F84}"/>
              </a:ext>
            </a:extLst>
          </p:cNvPr>
          <p:cNvSpPr txBox="1"/>
          <p:nvPr/>
        </p:nvSpPr>
        <p:spPr>
          <a:xfrm>
            <a:off x="595590" y="5316148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IMPLICAÇÕES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2D38CDB-1692-8F38-6C06-E84CC5F833BA}"/>
              </a:ext>
            </a:extLst>
          </p:cNvPr>
          <p:cNvSpPr txBox="1"/>
          <p:nvPr/>
        </p:nvSpPr>
        <p:spPr>
          <a:xfrm>
            <a:off x="595589" y="5757936"/>
            <a:ext cx="9896443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Um LLM é um preditor de padrões linguísticos refinado por feedback humano – por isso escreve fluentemente e segue instruções, mas não tem sabedoria nem senso de realidade.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636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8" grpId="1" animBg="1"/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13" grpId="0" animBg="1"/>
      <p:bldP spid="15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23558</TotalTime>
  <Words>362</Words>
  <Application>Microsoft Office PowerPoint</Application>
  <PresentationFormat>Personalizar</PresentationFormat>
  <Paragraphs>53</Paragraphs>
  <Slides>8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Nexa Extra Light</vt:lpstr>
      <vt:lpstr>Neue Haas Grotesk Text Pro</vt:lpstr>
      <vt:lpstr>Arial</vt:lpstr>
      <vt:lpstr>Aptos Display</vt:lpstr>
      <vt:lpstr>Aptos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Marmelstein</dc:creator>
  <cp:lastModifiedBy>George Marmelstein</cp:lastModifiedBy>
  <cp:revision>269</cp:revision>
  <dcterms:created xsi:type="dcterms:W3CDTF">2025-06-19T13:51:07Z</dcterms:created>
  <dcterms:modified xsi:type="dcterms:W3CDTF">2025-10-16T13:00:23Z</dcterms:modified>
</cp:coreProperties>
</file>

<file path=docProps/thumbnail.jpeg>
</file>